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816" r:id="rId3"/>
  </p:sldMasterIdLst>
  <p:notesMasterIdLst>
    <p:notesMasterId r:id="rId29"/>
  </p:notesMasterIdLst>
  <p:handoutMasterIdLst>
    <p:handoutMasterId r:id="rId30"/>
  </p:handoutMasterIdLst>
  <p:sldIdLst>
    <p:sldId id="843" r:id="rId4"/>
    <p:sldId id="1570" r:id="rId5"/>
    <p:sldId id="1572" r:id="rId6"/>
    <p:sldId id="1573" r:id="rId7"/>
    <p:sldId id="1574" r:id="rId8"/>
    <p:sldId id="1575" r:id="rId9"/>
    <p:sldId id="1576" r:id="rId10"/>
    <p:sldId id="1577" r:id="rId11"/>
    <p:sldId id="1571" r:id="rId12"/>
    <p:sldId id="1578" r:id="rId13"/>
    <p:sldId id="1603" r:id="rId14"/>
    <p:sldId id="1598" r:id="rId15"/>
    <p:sldId id="1600" r:id="rId16"/>
    <p:sldId id="1604" r:id="rId17"/>
    <p:sldId id="1610" r:id="rId18"/>
    <p:sldId id="1616" r:id="rId19"/>
    <p:sldId id="1617" r:id="rId20"/>
    <p:sldId id="1618" r:id="rId21"/>
    <p:sldId id="1619" r:id="rId22"/>
    <p:sldId id="1620" r:id="rId23"/>
    <p:sldId id="1621" r:id="rId24"/>
    <p:sldId id="1622" r:id="rId25"/>
    <p:sldId id="1588" r:id="rId26"/>
    <p:sldId id="1614" r:id="rId27"/>
    <p:sldId id="1615" r:id="rId28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C3D69B"/>
    <a:srgbClr val="AC0000"/>
    <a:srgbClr val="7F7F7F"/>
    <a:srgbClr val="EAEAEA"/>
    <a:srgbClr val="F8F8F8"/>
    <a:srgbClr val="DDDDDD"/>
    <a:srgbClr val="5F9127"/>
    <a:srgbClr val="A54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5" autoAdjust="0"/>
    <p:restoredTop sz="99467" autoAdjust="0"/>
  </p:normalViewPr>
  <p:slideViewPr>
    <p:cSldViewPr>
      <p:cViewPr varScale="1">
        <p:scale>
          <a:sx n="112" d="100"/>
          <a:sy n="112" d="100"/>
        </p:scale>
        <p:origin x="121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6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35090B8-1E69-439A-8763-B05AEB0F66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748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AB2F40B-A35E-4343-A6E3-66DC3BC49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74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1DE899-1468-47EE-BEC7-E2BFB64E7936}" type="slidenum">
              <a:rPr lang="en-GB" smtClean="0"/>
              <a:pPr/>
              <a:t>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502096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5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7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06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844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92804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65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26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59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23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56629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24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35568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25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12381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138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2845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5853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42912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2294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2294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4053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C019-D730-4476-9B96-53EE87A41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9F0D-C140-40DA-A72F-35DC3EF754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70D5-789E-4F1F-AD26-1A99290EB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1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9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5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4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03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98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10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34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F93-3B2E-4B7B-B67F-471F47556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55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21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78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0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52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30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56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4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75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F0B7-D465-4F13-8629-0E54FE30D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73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3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040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4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72F5-956E-41C0-AD42-334F019A1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BAC4-71CE-4AC2-80A5-B132217D5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CCAB-94DE-45CE-AB1E-5428D45EC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24C3-DADB-4CC2-8678-ED1928088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05CE-4AF8-46FB-9787-6C3918FBC5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051-89D1-40D6-8B45-0DAF58A95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F56EF4C-AC71-43BB-962A-FE26FCF7B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A99AC78-9DE0-BC44-B606-8851A844EDF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12/5/2016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679BF11-581C-1B40-8722-AF391255000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2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F0187D5-560B-4FAB-A83C-72B7C00ADE6C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05/12/2016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39490F0-2652-4F70-B29B-580B202E9AB8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05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cristobal.uauy@jic.ac.uk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google.co.uk/url?sa=i&amp;rct=j&amp;q=&amp;esrc=s&amp;frm=1&amp;source=images&amp;cd=&amp;cad=rja&amp;docid=-S7_ap3ICb-TMM&amp;tbnid=TW40P_3a4vVnfM:&amp;ved=0CAUQjRw&amp;url=http://logospictures.blogspot.com/2013/04/twitter-logo.html&amp;ei=q6LXUt-vCKqm0wWK_oCYAg&amp;bvm=bv.59568121,d.d2k&amp;psig=AFQjCNFLmlYuwtDRV3VDXqUUuN4zp6J_eQ&amp;ust=1389949968650300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://www.wheat-expression.com/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biojs.io/d/bio-vis-expression-ba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homonecloco/expvip-web" TargetMode="External"/><Relationship Id="rId5" Type="http://schemas.openxmlformats.org/officeDocument/2006/relationships/hyperlink" Target="http://www.plantphysiol.org/content/170/4/2172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hyperlink" Target="http://www.wheat-expression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0.xml"/><Relationship Id="rId5" Type="http://schemas.openxmlformats.org/officeDocument/2006/relationships/hyperlink" Target="http://www.wheat-training.com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1" y="228600"/>
            <a:ext cx="6324599" cy="990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Wheat </a:t>
            </a:r>
            <a:r>
              <a:rPr lang="en-GB" sz="2800" b="1" dirty="0">
                <a:solidFill>
                  <a:srgbClr val="AC0000"/>
                </a:solidFill>
              </a:rPr>
              <a:t>Gene Expression Browser </a:t>
            </a:r>
            <a:r>
              <a:rPr lang="en-GB" sz="2000" b="1" dirty="0">
                <a:solidFill>
                  <a:schemeClr val="accent2"/>
                </a:solidFill>
              </a:rPr>
              <a:t>Implemented </a:t>
            </a:r>
            <a:r>
              <a:rPr lang="en-GB" sz="2000" b="1" dirty="0" smtClean="0">
                <a:solidFill>
                  <a:schemeClr val="accent2"/>
                </a:solidFill>
              </a:rPr>
              <a:t>by </a:t>
            </a:r>
            <a:r>
              <a:rPr lang="en-GB" sz="2000" b="1" dirty="0">
                <a:solidFill>
                  <a:schemeClr val="accent2"/>
                </a:solidFill>
              </a:rPr>
              <a:t>the expVIP </a:t>
            </a:r>
            <a:r>
              <a:rPr lang="en-GB" sz="2000" b="1" dirty="0" smtClean="0">
                <a:solidFill>
                  <a:schemeClr val="accent2"/>
                </a:solidFill>
              </a:rPr>
              <a:t>customisable </a:t>
            </a:r>
            <a:r>
              <a:rPr lang="en-GB" sz="2000" b="1" dirty="0">
                <a:solidFill>
                  <a:schemeClr val="accent2"/>
                </a:solidFill>
              </a:rPr>
              <a:t>RNA-Seq </a:t>
            </a:r>
            <a:r>
              <a:rPr lang="en-GB" sz="2000" b="1" dirty="0" smtClean="0">
                <a:solidFill>
                  <a:schemeClr val="accent2"/>
                </a:solidFill>
              </a:rPr>
              <a:t>data analysis </a:t>
            </a:r>
            <a:r>
              <a:rPr lang="en-GB" sz="2000" b="1" dirty="0">
                <a:solidFill>
                  <a:schemeClr val="accent2"/>
                </a:solidFill>
              </a:rPr>
              <a:t>and </a:t>
            </a:r>
            <a:r>
              <a:rPr lang="en-GB" sz="2000" b="1" dirty="0" smtClean="0">
                <a:solidFill>
                  <a:schemeClr val="accent2"/>
                </a:solidFill>
              </a:rPr>
              <a:t>visualisation platform</a:t>
            </a:r>
            <a:r>
              <a:rPr lang="en-GB" sz="2800" b="1" dirty="0" smtClean="0">
                <a:solidFill>
                  <a:srgbClr val="AC0000"/>
                </a:solidFill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" y="1458934"/>
            <a:ext cx="357499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Cristobal Uauy (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hlinkClick r:id="rId3"/>
              </a:rPr>
              <a:t>cristobal.uauy@jic.ac.uk</a:t>
            </a:r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pic>
        <p:nvPicPr>
          <p:cNvPr id="19" name="il_fi" descr="http://picls.lifesci.dundee.ac.uk/symposium2011/images/JohnInnesCent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3776" y="209550"/>
            <a:ext cx="1954024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http://2.bp.blogspot.com/-4rjlRiZM-_k/UL93W_saO4I/AAAAAAAAARs/FueCMD2OXIE/s1600/new_twitter_logo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89" y="1458934"/>
            <a:ext cx="453633" cy="31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393580" y="1458934"/>
            <a:ext cx="156387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@</a:t>
            </a:r>
            <a:r>
              <a:rPr lang="en-GB" sz="1600" dirty="0" err="1" smtClean="0">
                <a:solidFill>
                  <a:prstClr val="black"/>
                </a:solidFill>
                <a:latin typeface="Calibri"/>
              </a:rPr>
              <a:t>CristobalUauy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16618" t="25347" r="15976" b="4613"/>
          <a:stretch/>
        </p:blipFill>
        <p:spPr>
          <a:xfrm>
            <a:off x="1219200" y="2362200"/>
            <a:ext cx="7043535" cy="4114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3" t="9651" r="34840" b="15673"/>
          <a:stretch/>
        </p:blipFill>
        <p:spPr>
          <a:xfrm>
            <a:off x="3391123" y="2682280"/>
            <a:ext cx="2299331" cy="288032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0" t="9051" r="3621" b="16273"/>
          <a:stretch/>
        </p:blipFill>
        <p:spPr>
          <a:xfrm>
            <a:off x="5648438" y="2660422"/>
            <a:ext cx="2398578" cy="2880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8568" y="1433805"/>
            <a:ext cx="103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prstClr val="black"/>
                </a:solidFill>
                <a:latin typeface="Calibri"/>
                <a:cs typeface="+mn-cs"/>
              </a:rPr>
              <a:t>1A genes</a:t>
            </a:r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9144" y="1442473"/>
            <a:ext cx="102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prstClr val="black"/>
                </a:solidFill>
                <a:latin typeface="Calibri"/>
                <a:cs typeface="+mn-cs"/>
              </a:rPr>
              <a:t>1B genes</a:t>
            </a:r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8745" y="1442473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prstClr val="black"/>
                </a:solidFill>
                <a:latin typeface="Calibri"/>
                <a:cs typeface="+mn-cs"/>
              </a:rPr>
              <a:t>1D genes</a:t>
            </a:r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9434" r="65374" b="15890"/>
          <a:stretch/>
        </p:blipFill>
        <p:spPr>
          <a:xfrm>
            <a:off x="1021599" y="2673492"/>
            <a:ext cx="2376264" cy="2880320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3386198" y="2025420"/>
            <a:ext cx="0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64501" y="2025420"/>
            <a:ext cx="0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673167" y="2025420"/>
            <a:ext cx="0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44"/>
          <a:stretch/>
        </p:blipFill>
        <p:spPr>
          <a:xfrm>
            <a:off x="990600" y="2097428"/>
            <a:ext cx="432048" cy="59909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123958" y="2025420"/>
            <a:ext cx="0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/>
          <a:stretch/>
        </p:blipFill>
        <p:spPr>
          <a:xfrm>
            <a:off x="3429230" y="2097428"/>
            <a:ext cx="2199792" cy="59909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/>
          <a:stretch/>
        </p:blipFill>
        <p:spPr>
          <a:xfrm>
            <a:off x="5704692" y="2097428"/>
            <a:ext cx="2199792" cy="599097"/>
          </a:xfrm>
          <a:prstGeom prst="rect">
            <a:avLst/>
          </a:prstGeom>
        </p:spPr>
      </p:pic>
      <p:cxnSp>
        <p:nvCxnSpPr>
          <p:cNvPr id="206" name="Straight Connector 205"/>
          <p:cNvCxnSpPr/>
          <p:nvPr/>
        </p:nvCxnSpPr>
        <p:spPr>
          <a:xfrm>
            <a:off x="1123958" y="2025420"/>
            <a:ext cx="2273905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386198" y="2025420"/>
            <a:ext cx="2286969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5667488" y="2025420"/>
            <a:ext cx="2286969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1123958" y="2735975"/>
            <a:ext cx="22739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3124200" y="6486085"/>
            <a:ext cx="6069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cs typeface="+mn-cs"/>
              </a:rPr>
              <a:t>NCBI: 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cs typeface="+mn-cs"/>
              </a:rPr>
              <a:t>SRP028357 from Leach et al., 2014 </a:t>
            </a:r>
            <a:r>
              <a:rPr lang="en-GB" sz="1600" i="1" dirty="0">
                <a:solidFill>
                  <a:prstClr val="black"/>
                </a:solidFill>
                <a:latin typeface="Calibri"/>
                <a:cs typeface="+mn-cs"/>
              </a:rPr>
              <a:t>BMC Genomics</a:t>
            </a:r>
            <a:r>
              <a:rPr lang="en-GB" sz="1600" dirty="0">
                <a:solidFill>
                  <a:prstClr val="black"/>
                </a:solidFill>
                <a:latin typeface="Calibri"/>
                <a:cs typeface="+mn-cs"/>
              </a:rPr>
              <a:t> 2014, 15:276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2" r="66885"/>
          <a:stretch/>
        </p:blipFill>
        <p:spPr>
          <a:xfrm>
            <a:off x="1422648" y="2097428"/>
            <a:ext cx="360040" cy="5990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3" r="1"/>
          <a:stretch/>
        </p:blipFill>
        <p:spPr>
          <a:xfrm>
            <a:off x="2718792" y="2097428"/>
            <a:ext cx="610024" cy="599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9" r="53514"/>
          <a:stretch/>
        </p:blipFill>
        <p:spPr>
          <a:xfrm>
            <a:off x="1782688" y="2097428"/>
            <a:ext cx="295283" cy="5990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r="26899"/>
          <a:stretch/>
        </p:blipFill>
        <p:spPr>
          <a:xfrm>
            <a:off x="2074346" y="2097428"/>
            <a:ext cx="648072" cy="599097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kallisto</a:t>
            </a:r>
            <a:r>
              <a:rPr lang="en-GB" sz="2800" b="1" dirty="0">
                <a:solidFill>
                  <a:srgbClr val="AC0000"/>
                </a:solidFill>
              </a:rPr>
              <a:t>: </a:t>
            </a:r>
            <a:r>
              <a:rPr lang="en-GB" sz="2800" b="1" dirty="0" smtClean="0">
                <a:solidFill>
                  <a:srgbClr val="AC0000"/>
                </a:solidFill>
              </a:rPr>
              <a:t>accurate </a:t>
            </a:r>
            <a:r>
              <a:rPr lang="en-GB" sz="2800" b="1" dirty="0">
                <a:solidFill>
                  <a:srgbClr val="AC0000"/>
                </a:solidFill>
              </a:rPr>
              <a:t>read mapping in polyploid </a:t>
            </a:r>
            <a:r>
              <a:rPr lang="en-GB" sz="2800" b="1" dirty="0" smtClean="0">
                <a:solidFill>
                  <a:srgbClr val="AC0000"/>
                </a:solidFill>
              </a:rPr>
              <a:t>wheat</a:t>
            </a:r>
            <a:endParaRPr lang="en-GB" sz="2800" b="1" dirty="0">
              <a:solidFill>
                <a:srgbClr val="AC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600" y="773668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Chromosome 1 </a:t>
            </a:r>
            <a:r>
              <a:rPr lang="en-GB" sz="1800" dirty="0" err="1" smtClean="0"/>
              <a:t>nullitetrasomic</a:t>
            </a:r>
            <a:r>
              <a:rPr lang="en-GB" sz="1800" dirty="0" smtClean="0"/>
              <a:t> lines; root RNA-seq samples</a:t>
            </a:r>
            <a:endParaRPr lang="en-GB" sz="18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1" r="45000" b="90042"/>
          <a:stretch/>
        </p:blipFill>
        <p:spPr>
          <a:xfrm>
            <a:off x="1048058" y="5693597"/>
            <a:ext cx="933142" cy="9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8148" r="15750" b="21835"/>
          <a:stretch/>
        </p:blipFill>
        <p:spPr bwMode="auto">
          <a:xfrm>
            <a:off x="533400" y="838200"/>
            <a:ext cx="77343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8148" r="15750" b="21835"/>
          <a:stretch/>
        </p:blipFill>
        <p:spPr bwMode="auto">
          <a:xfrm>
            <a:off x="508000" y="755650"/>
            <a:ext cx="77343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81000" y="1704974"/>
            <a:ext cx="8382000" cy="9429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81000" y="1295400"/>
            <a:ext cx="8382000" cy="381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9" t="20646" r="23353" b="69480"/>
          <a:stretch/>
        </p:blipFill>
        <p:spPr bwMode="auto">
          <a:xfrm>
            <a:off x="876300" y="2667000"/>
            <a:ext cx="7377161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251354" y="2094993"/>
            <a:ext cx="1465976" cy="535531"/>
          </a:xfrm>
          <a:prstGeom prst="rect">
            <a:avLst/>
          </a:prstGeom>
          <a:noFill/>
          <a:ln w="19050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Search for single gene</a:t>
            </a:r>
          </a:p>
        </p:txBody>
      </p:sp>
      <p:sp>
        <p:nvSpPr>
          <p:cNvPr id="33" name="Oval 32"/>
          <p:cNvSpPr/>
          <p:nvPr/>
        </p:nvSpPr>
        <p:spPr>
          <a:xfrm>
            <a:off x="4588342" y="1905000"/>
            <a:ext cx="364658" cy="343499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5874" y="2118253"/>
            <a:ext cx="1427469" cy="535531"/>
          </a:xfrm>
          <a:prstGeom prst="rect">
            <a:avLst/>
          </a:prstGeom>
          <a:noFill/>
          <a:ln w="19050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Compare two genes</a:t>
            </a:r>
          </a:p>
        </p:txBody>
      </p:sp>
      <p:sp>
        <p:nvSpPr>
          <p:cNvPr id="37" name="Oval 36"/>
          <p:cNvSpPr/>
          <p:nvPr/>
        </p:nvSpPr>
        <p:spPr>
          <a:xfrm>
            <a:off x="5703181" y="1990069"/>
            <a:ext cx="364658" cy="343499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984342" y="2630524"/>
            <a:ext cx="0" cy="582576"/>
          </a:xfrm>
          <a:prstGeom prst="straightConnector1">
            <a:avLst/>
          </a:prstGeom>
          <a:noFill/>
          <a:ln w="1905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>
            <a:off x="6609608" y="2643224"/>
            <a:ext cx="0" cy="582576"/>
          </a:xfrm>
          <a:prstGeom prst="straightConnector1">
            <a:avLst/>
          </a:prstGeom>
          <a:noFill/>
          <a:ln w="1905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002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81000" y="1295400"/>
            <a:ext cx="8382000" cy="381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5" t="20592" r="23500" b="69038"/>
          <a:stretch/>
        </p:blipFill>
        <p:spPr bwMode="auto">
          <a:xfrm>
            <a:off x="876300" y="2667000"/>
            <a:ext cx="73070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3984342" y="2630524"/>
            <a:ext cx="0" cy="582576"/>
          </a:xfrm>
          <a:prstGeom prst="straightConnector1">
            <a:avLst/>
          </a:prstGeom>
          <a:noFill/>
          <a:ln w="1905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>
            <a:off x="6609608" y="2643224"/>
            <a:ext cx="0" cy="582576"/>
          </a:xfrm>
          <a:prstGeom prst="straightConnector1">
            <a:avLst/>
          </a:prstGeom>
          <a:noFill/>
          <a:ln w="1905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251354" y="2094993"/>
            <a:ext cx="1465976" cy="535531"/>
          </a:xfrm>
          <a:prstGeom prst="rect">
            <a:avLst/>
          </a:prstGeom>
          <a:noFill/>
          <a:ln w="19050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Search for single gene</a:t>
            </a:r>
          </a:p>
        </p:txBody>
      </p:sp>
      <p:sp>
        <p:nvSpPr>
          <p:cNvPr id="33" name="Oval 32"/>
          <p:cNvSpPr/>
          <p:nvPr/>
        </p:nvSpPr>
        <p:spPr>
          <a:xfrm>
            <a:off x="4588342" y="1905000"/>
            <a:ext cx="364658" cy="343499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5874" y="2118253"/>
            <a:ext cx="1427469" cy="535531"/>
          </a:xfrm>
          <a:prstGeom prst="rect">
            <a:avLst/>
          </a:prstGeom>
          <a:noFill/>
          <a:ln w="19050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Compare two genes</a:t>
            </a:r>
          </a:p>
        </p:txBody>
      </p:sp>
      <p:sp>
        <p:nvSpPr>
          <p:cNvPr id="37" name="Oval 36"/>
          <p:cNvSpPr/>
          <p:nvPr/>
        </p:nvSpPr>
        <p:spPr>
          <a:xfrm>
            <a:off x="5703181" y="1990069"/>
            <a:ext cx="364658" cy="343499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25291" y="4267200"/>
            <a:ext cx="1507934" cy="541046"/>
          </a:xfrm>
          <a:prstGeom prst="rect">
            <a:avLst/>
          </a:prstGeom>
          <a:noFill/>
          <a:ln w="19050">
            <a:solidFill>
              <a:srgbClr val="1F497D">
                <a:lumMod val="60000"/>
                <a:lumOff val="4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Define Reference</a:t>
            </a:r>
          </a:p>
        </p:txBody>
      </p:sp>
      <p:sp>
        <p:nvSpPr>
          <p:cNvPr id="44" name="Oval 43"/>
          <p:cNvSpPr/>
          <p:nvPr/>
        </p:nvSpPr>
        <p:spPr>
          <a:xfrm>
            <a:off x="3479471" y="4114800"/>
            <a:ext cx="364658" cy="343499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13" name="Straight Arrow Connector 12"/>
          <p:cNvCxnSpPr>
            <a:stCxn id="43" idx="0"/>
          </p:cNvCxnSpPr>
          <p:nvPr/>
        </p:nvCxnSpPr>
        <p:spPr>
          <a:xfrm flipH="1" flipV="1">
            <a:off x="2603500" y="3860800"/>
            <a:ext cx="275758" cy="406400"/>
          </a:xfrm>
          <a:prstGeom prst="straightConnector1">
            <a:avLst/>
          </a:prstGeom>
          <a:noFill/>
          <a:ln w="1905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t="8888" r="51251" b="85186"/>
          <a:stretch/>
        </p:blipFill>
        <p:spPr bwMode="auto">
          <a:xfrm>
            <a:off x="5105400" y="4267200"/>
            <a:ext cx="2667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Visual interface (live)</a:t>
            </a:r>
            <a:endParaRPr lang="en-GB" sz="2800" b="1" dirty="0">
              <a:solidFill>
                <a:srgbClr val="AC0000"/>
              </a:solidFill>
            </a:endParaRPr>
          </a:p>
        </p:txBody>
      </p:sp>
      <p:pic>
        <p:nvPicPr>
          <p:cNvPr id="7" name="4F49FB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817336"/>
            <a:ext cx="8308182" cy="51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8148" r="15750" b="21835"/>
          <a:stretch/>
        </p:blipFill>
        <p:spPr bwMode="auto">
          <a:xfrm>
            <a:off x="393700" y="546100"/>
            <a:ext cx="77343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81000" y="2438400"/>
            <a:ext cx="8382000" cy="942975"/>
          </a:xfrm>
          <a:prstGeom prst="roundRect">
            <a:avLst>
              <a:gd name="adj" fmla="val 85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4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Visual interface: </a:t>
            </a:r>
            <a:r>
              <a:rPr lang="en-GB" sz="2800" b="1" dirty="0" err="1" smtClean="0">
                <a:solidFill>
                  <a:srgbClr val="AC0000"/>
                </a:solidFill>
              </a:rPr>
              <a:t>heatmap</a:t>
            </a:r>
            <a:endParaRPr lang="en-GB" sz="2800" b="1" dirty="0">
              <a:solidFill>
                <a:srgbClr val="AC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33" t="14584" r="13690" b="10417"/>
          <a:stretch/>
        </p:blipFill>
        <p:spPr>
          <a:xfrm>
            <a:off x="228600" y="914400"/>
            <a:ext cx="8602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8148" r="15750" b="21835"/>
          <a:stretch/>
        </p:blipFill>
        <p:spPr bwMode="auto">
          <a:xfrm>
            <a:off x="533400" y="838200"/>
            <a:ext cx="77343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8148" r="15750" b="21835"/>
          <a:stretch/>
        </p:blipFill>
        <p:spPr bwMode="auto">
          <a:xfrm>
            <a:off x="508000" y="755650"/>
            <a:ext cx="77343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62807" y="1379763"/>
            <a:ext cx="3966028" cy="312058"/>
          </a:xfrm>
          <a:prstGeom prst="round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500561" y="1698625"/>
            <a:ext cx="2480043" cy="37873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2075" b="71148"/>
          <a:stretch/>
        </p:blipFill>
        <p:spPr bwMode="auto">
          <a:xfrm>
            <a:off x="457200" y="2073945"/>
            <a:ext cx="7825589" cy="75815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8125" y="9525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Home page: </a:t>
            </a:r>
            <a:r>
              <a:rPr lang="en-GB" sz="2800" b="1" dirty="0" smtClean="0">
                <a:solidFill>
                  <a:srgbClr val="AC0000"/>
                </a:solidFill>
                <a:hlinkClick r:id="rId5"/>
              </a:rPr>
              <a:t>www.wheat-expression.com</a:t>
            </a:r>
            <a:r>
              <a:rPr lang="en-GB" sz="2800" b="1" dirty="0" smtClean="0">
                <a:solidFill>
                  <a:srgbClr val="AC0000"/>
                </a:solidFill>
              </a:rPr>
              <a:t> </a:t>
            </a:r>
            <a:endParaRPr lang="en-GB" sz="2800" b="1" dirty="0">
              <a:solidFill>
                <a:srgbClr val="A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4187" b="73216"/>
          <a:stretch/>
        </p:blipFill>
        <p:spPr bwMode="auto">
          <a:xfrm>
            <a:off x="176146" y="177565"/>
            <a:ext cx="8686861" cy="659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5" t="8190" r="9375" b="33333"/>
          <a:stretch/>
        </p:blipFill>
        <p:spPr bwMode="auto">
          <a:xfrm>
            <a:off x="228600" y="1435100"/>
            <a:ext cx="8720472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371600" y="161924"/>
            <a:ext cx="1143000" cy="675369"/>
          </a:xfrm>
          <a:prstGeom prst="roundRect">
            <a:avLst/>
          </a:prstGeom>
          <a:solidFill>
            <a:srgbClr val="FFFF00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4187" b="73216"/>
          <a:stretch/>
        </p:blipFill>
        <p:spPr bwMode="auto">
          <a:xfrm>
            <a:off x="176146" y="177565"/>
            <a:ext cx="8686861" cy="659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sp>
        <p:nvSpPr>
          <p:cNvPr id="11" name="Rectangle 10"/>
          <p:cNvSpPr/>
          <p:nvPr/>
        </p:nvSpPr>
        <p:spPr>
          <a:xfrm>
            <a:off x="370115" y="1060361"/>
            <a:ext cx="750558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70C0"/>
                </a:solidFill>
                <a:cs typeface="Arial"/>
              </a:rPr>
              <a:t>Download: </a:t>
            </a:r>
            <a:r>
              <a:rPr lang="en-GB" sz="2000" dirty="0" smtClean="0">
                <a:solidFill>
                  <a:srgbClr val="00B050"/>
                </a:solidFill>
                <a:cs typeface="Arial"/>
              </a:rPr>
              <a:t>	</a:t>
            </a:r>
            <a:r>
              <a:rPr lang="en-GB" sz="2000" dirty="0" smtClean="0">
                <a:solidFill>
                  <a:prstClr val="black"/>
                </a:solidFill>
                <a:cs typeface="Arial"/>
              </a:rPr>
              <a:t>All expression value, metadata, </a:t>
            </a:r>
            <a:r>
              <a:rPr lang="en-GB" sz="2000" dirty="0" err="1" smtClean="0">
                <a:solidFill>
                  <a:prstClr val="black"/>
                </a:solidFill>
                <a:cs typeface="Arial"/>
              </a:rPr>
              <a:t>etc</a:t>
            </a:r>
            <a:endParaRPr lang="en-GB" sz="2000" dirty="0" smtClean="0">
              <a:solidFill>
                <a:prstClr val="black"/>
              </a:solidFill>
              <a:cs typeface="Arial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ysClr val="windowText" lastClr="000000"/>
                </a:solidFill>
                <a:cs typeface="Arial"/>
              </a:rPr>
              <a:t>	</a:t>
            </a: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	Abundance files (differential expression Sleuth)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ysClr val="windowText" lastClr="000000"/>
                </a:solidFill>
                <a:cs typeface="Arial"/>
              </a:rPr>
              <a:t>	</a:t>
            </a: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	Counts (differential expression </a:t>
            </a:r>
            <a:r>
              <a:rPr lang="en-GB" sz="2000" dirty="0" err="1" smtClean="0">
                <a:solidFill>
                  <a:sysClr val="windowText" lastClr="000000"/>
                </a:solidFill>
                <a:cs typeface="Arial"/>
              </a:rPr>
              <a:t>DeSeq</a:t>
            </a: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, </a:t>
            </a:r>
            <a:r>
              <a:rPr lang="en-GB" sz="2000" dirty="0" err="1" smtClean="0">
                <a:solidFill>
                  <a:sysClr val="windowText" lastClr="000000"/>
                </a:solidFill>
                <a:cs typeface="Arial"/>
              </a:rPr>
              <a:t>EdgeR</a:t>
            </a: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)</a:t>
            </a:r>
            <a:endParaRPr lang="en-GB" sz="2000" dirty="0" smtClean="0">
              <a:solidFill>
                <a:srgbClr val="00B050"/>
              </a:solidFill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0" y="2438399"/>
            <a:ext cx="6999250" cy="36721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57450" y="161924"/>
            <a:ext cx="1400175" cy="675369"/>
          </a:xfrm>
          <a:prstGeom prst="roundRect">
            <a:avLst/>
          </a:prstGeom>
          <a:solidFill>
            <a:srgbClr val="FFFF00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>
                <a:solidFill>
                  <a:srgbClr val="AC0000"/>
                </a:solidFill>
              </a:rPr>
              <a:t>expVIP (expression Visualisation and Integration Platform)</a:t>
            </a:r>
            <a:endParaRPr lang="en-GB" sz="2800" b="1" dirty="0" smtClean="0">
              <a:solidFill>
                <a:srgbClr val="AC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7053" y="1044545"/>
            <a:ext cx="8114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Input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342" y="890657"/>
            <a:ext cx="15680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Differential</a:t>
            </a:r>
          </a:p>
          <a:p>
            <a:pPr algn="ctr"/>
            <a:r>
              <a:rPr lang="en-GB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Expression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4476" y="1044545"/>
            <a:ext cx="1069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ExpVIP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52600"/>
            <a:ext cx="7697790" cy="403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2654" y="6368018"/>
            <a:ext cx="35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Borrill </a:t>
            </a:r>
            <a:r>
              <a:rPr lang="en-GB" sz="1800" i="1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et al.</a:t>
            </a:r>
            <a:r>
              <a:rPr lang="en-GB" sz="18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, 2016. </a:t>
            </a:r>
            <a:r>
              <a:rPr lang="en-GB" sz="1800" i="1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Plant Physiology</a:t>
            </a:r>
            <a:endParaRPr lang="en-GB" sz="1800" i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70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4187" b="73216"/>
          <a:stretch/>
        </p:blipFill>
        <p:spPr bwMode="auto">
          <a:xfrm>
            <a:off x="176146" y="177565"/>
            <a:ext cx="8686861" cy="659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sp>
        <p:nvSpPr>
          <p:cNvPr id="11" name="Rectangle 10"/>
          <p:cNvSpPr/>
          <p:nvPr/>
        </p:nvSpPr>
        <p:spPr>
          <a:xfrm>
            <a:off x="370115" y="1060361"/>
            <a:ext cx="545534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70C0"/>
                </a:solidFill>
                <a:cs typeface="Arial"/>
              </a:rPr>
              <a:t>Add your data: </a:t>
            </a:r>
            <a:r>
              <a:rPr lang="en-GB" sz="2000" dirty="0" smtClean="0">
                <a:solidFill>
                  <a:srgbClr val="00B050"/>
                </a:solidFill>
                <a:cs typeface="Arial"/>
              </a:rPr>
              <a:t>	</a:t>
            </a:r>
            <a:r>
              <a:rPr lang="en-GB" sz="2000" dirty="0" smtClean="0">
                <a:solidFill>
                  <a:prstClr val="black"/>
                </a:solidFill>
                <a:cs typeface="Arial"/>
              </a:rPr>
              <a:t>download Virtual Machine</a:t>
            </a:r>
          </a:p>
          <a:p>
            <a:pPr marL="2171700" lvl="4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70C0"/>
                </a:solidFill>
                <a:cs typeface="Arial"/>
              </a:rPr>
              <a:t>With all wheat data</a:t>
            </a:r>
          </a:p>
          <a:p>
            <a:pPr marL="2171700" lvl="4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70C0"/>
                </a:solidFill>
                <a:cs typeface="Arial"/>
              </a:rPr>
              <a:t>Empty (any transcriptome)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068" t="9871" r="16423" b="5407"/>
          <a:stretch/>
        </p:blipFill>
        <p:spPr>
          <a:xfrm>
            <a:off x="1496786" y="2286219"/>
            <a:ext cx="6311900" cy="44535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3834055" y="161924"/>
            <a:ext cx="1938095" cy="675369"/>
          </a:xfrm>
          <a:prstGeom prst="roundRect">
            <a:avLst/>
          </a:prstGeom>
          <a:solidFill>
            <a:srgbClr val="FFFF00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0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18" t="9077" r="35721" b="16915"/>
          <a:stretch/>
        </p:blipFill>
        <p:spPr>
          <a:xfrm>
            <a:off x="157098" y="1295400"/>
            <a:ext cx="4804706" cy="419462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50" name="Picture 2" descr="Figure 1: Overall description of features on Wheat Expression Brow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63" y="1141236"/>
            <a:ext cx="3685369" cy="24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4: Example of sorting of data based on new user defined order within the filter pop-up window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3581400"/>
            <a:ext cx="3700167" cy="320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4187" b="73216"/>
          <a:stretch/>
        </p:blipFill>
        <p:spPr bwMode="auto">
          <a:xfrm>
            <a:off x="176146" y="177565"/>
            <a:ext cx="8686861" cy="659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sp>
        <p:nvSpPr>
          <p:cNvPr id="8" name="Rounded Rectangle 7"/>
          <p:cNvSpPr/>
          <p:nvPr/>
        </p:nvSpPr>
        <p:spPr>
          <a:xfrm>
            <a:off x="5781675" y="161924"/>
            <a:ext cx="1285875" cy="675369"/>
          </a:xfrm>
          <a:prstGeom prst="roundRect">
            <a:avLst/>
          </a:prstGeom>
          <a:solidFill>
            <a:srgbClr val="FFFF00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1482" r="34187" b="73216"/>
          <a:stretch/>
        </p:blipFill>
        <p:spPr bwMode="auto">
          <a:xfrm>
            <a:off x="176146" y="177565"/>
            <a:ext cx="8686861" cy="659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 lim="800000"/>
            <a:headEnd/>
            <a:tailEnd/>
          </a:ln>
          <a:extLst/>
        </p:spPr>
      </p:pic>
      <p:sp>
        <p:nvSpPr>
          <p:cNvPr id="8" name="Rounded Rectangle 7"/>
          <p:cNvSpPr/>
          <p:nvPr/>
        </p:nvSpPr>
        <p:spPr>
          <a:xfrm>
            <a:off x="7972425" y="180975"/>
            <a:ext cx="857250" cy="657226"/>
          </a:xfrm>
          <a:prstGeom prst="roundRect">
            <a:avLst/>
          </a:prstGeom>
          <a:solidFill>
            <a:srgbClr val="FFFF00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3" t="20555" r="23265" b="47778"/>
          <a:stretch/>
        </p:blipFill>
        <p:spPr bwMode="auto">
          <a:xfrm>
            <a:off x="376171" y="886823"/>
            <a:ext cx="8034404" cy="249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6750" y="3289727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prstClr val="black"/>
                </a:solidFill>
              </a:rPr>
              <a:t>Plant Physiology April 2016 </a:t>
            </a:r>
            <a:r>
              <a:rPr lang="en-GB" sz="1800" dirty="0" smtClean="0">
                <a:solidFill>
                  <a:prstClr val="black"/>
                </a:solidFill>
              </a:rPr>
              <a:t>170:</a:t>
            </a:r>
            <a:r>
              <a:rPr lang="en-GB" sz="1800" dirty="0">
                <a:solidFill>
                  <a:prstClr val="black"/>
                </a:solidFill>
              </a:rPr>
              <a:t> </a:t>
            </a:r>
            <a:r>
              <a:rPr lang="en-GB" sz="1800" dirty="0" smtClean="0">
                <a:solidFill>
                  <a:prstClr val="black"/>
                </a:solidFill>
              </a:rPr>
              <a:t>2172-2186</a:t>
            </a:r>
            <a:endParaRPr lang="en-GB" sz="1800" dirty="0" smtClean="0">
              <a:solidFill>
                <a:prstClr val="black"/>
              </a:solidFill>
              <a:hlinkClick r:id="rId5"/>
            </a:endParaRPr>
          </a:p>
          <a:p>
            <a:r>
              <a:rPr lang="en-GB" sz="1800" dirty="0" smtClean="0">
                <a:solidFill>
                  <a:prstClr val="black"/>
                </a:solidFill>
                <a:hlinkClick r:id="rId5"/>
              </a:rPr>
              <a:t>http</a:t>
            </a:r>
            <a:r>
              <a:rPr lang="en-GB" sz="18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GB" sz="1800" dirty="0" smtClean="0">
                <a:solidFill>
                  <a:prstClr val="black"/>
                </a:solidFill>
                <a:hlinkClick r:id="rId5"/>
              </a:rPr>
              <a:t>www.plantphysiol.org/content/170/4/2172</a:t>
            </a:r>
            <a:r>
              <a:rPr lang="en-GB" sz="1800" dirty="0" smtClean="0">
                <a:solidFill>
                  <a:prstClr val="black"/>
                </a:solidFill>
              </a:rPr>
              <a:t> </a:t>
            </a:r>
            <a:endParaRPr lang="en-GB" sz="18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750" y="43434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prstClr val="black"/>
                </a:solidFill>
                <a:latin typeface="Calibri"/>
              </a:rPr>
              <a:t>Source code: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Database and interface setup: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hlinkClick r:id="rId6"/>
              </a:rPr>
              <a:t>https://github.com/homonecloco/expvip-web</a:t>
            </a: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solidFill>
                  <a:prstClr val="black"/>
                </a:solidFill>
                <a:latin typeface="Calibri"/>
              </a:rPr>
              <a:t>BioJS</a:t>
            </a:r>
            <a:r>
              <a:rPr lang="en-GB" sz="1800" dirty="0">
                <a:solidFill>
                  <a:prstClr val="black"/>
                </a:solidFill>
                <a:latin typeface="Calibri"/>
              </a:rPr>
              <a:t> visualisation component: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hlinkClick r:id="rId7"/>
              </a:rPr>
              <a:t>http://biojs.io/d/bio-vis-expression-bar</a:t>
            </a:r>
            <a:r>
              <a:rPr lang="en-GB" sz="18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4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Updated </a:t>
            </a:r>
            <a:r>
              <a:rPr lang="en-GB" sz="2800" b="1" dirty="0" smtClean="0">
                <a:solidFill>
                  <a:srgbClr val="AC0000"/>
                </a:solidFill>
                <a:hlinkClick r:id="rId4"/>
              </a:rPr>
              <a:t>www.wheat-expression.com</a:t>
            </a:r>
            <a:r>
              <a:rPr lang="en-GB" sz="2800" b="1" dirty="0" smtClean="0">
                <a:solidFill>
                  <a:srgbClr val="AC0000"/>
                </a:solidFill>
              </a:rPr>
              <a:t>		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04800" y="914400"/>
            <a:ext cx="8585648" cy="434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Finalise IWGSC samples to run on new transcriptome reference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Previous ~420 + new SRA data Aug2015 -&gt;(Illumina; replicated)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2000" dirty="0" smtClean="0">
              <a:solidFill>
                <a:sysClr val="windowText" lastClr="000000"/>
              </a:solidFill>
              <a:cs typeface="Arial"/>
            </a:endParaRP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Could include results to publish and for future publication (prefer to run once and then show or not data according to provider’s wishes)</a:t>
            </a:r>
            <a:endParaRPr lang="en-GB" sz="1600" dirty="0" smtClean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2500" y="2814935"/>
            <a:ext cx="5391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  <a:cs typeface="Arial"/>
              </a:rPr>
              <a:t>Community feedback very welcomed!</a:t>
            </a:r>
          </a:p>
        </p:txBody>
      </p:sp>
      <p:pic>
        <p:nvPicPr>
          <p:cNvPr id="6" name="Picture 2" descr="Z:\Lab Organisation\Pictures\Lab photos May _Jun2013\Mugshot_Ricard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97" y="3429001"/>
            <a:ext cx="1814903" cy="27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Z:\Lab Organisation\Pictures\Lab photos May _Jun2013\Mugshot_Philipp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1814904" cy="27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73481" y="6096000"/>
            <a:ext cx="380424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dirty="0"/>
              <a:t>Ricardo Ramirez-Gonzalez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7400" y="6096000"/>
            <a:ext cx="222689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dirty="0"/>
              <a:t>Philippa Borrill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4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161924"/>
            <a:ext cx="5643974" cy="6505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79375" y="961446"/>
            <a:ext cx="3279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000" b="1" dirty="0" smtClean="0">
                <a:solidFill>
                  <a:srgbClr val="000000"/>
                </a:solidFill>
                <a:hlinkClick r:id="rId5"/>
              </a:rPr>
              <a:t>www.wheat-training.com</a:t>
            </a:r>
            <a:r>
              <a:rPr lang="da-DK" sz="2000" b="1" dirty="0" smtClean="0">
                <a:solidFill>
                  <a:srgbClr val="000000"/>
                </a:solidFill>
              </a:rPr>
              <a:t> </a:t>
            </a:r>
            <a:endParaRPr lang="en-GB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3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34" y="494071"/>
            <a:ext cx="5643974" cy="1563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95300" y="494071"/>
            <a:ext cx="1270000" cy="1563329"/>
          </a:xfrm>
          <a:prstGeom prst="rect">
            <a:avLst/>
          </a:prstGeom>
          <a:solidFill>
            <a:schemeClr val="accent3">
              <a:lumMod val="85000"/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FontTx/>
              <a:buChar char="•"/>
            </a:pPr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1025" y="494071"/>
            <a:ext cx="2459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Wheat Genomic Resources</a:t>
            </a:r>
            <a:endParaRPr lang="en-GB" dirty="0">
              <a:solidFill>
                <a:srgbClr val="AC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97200" y="494071"/>
            <a:ext cx="2527300" cy="1563329"/>
          </a:xfrm>
          <a:prstGeom prst="rect">
            <a:avLst/>
          </a:prstGeom>
          <a:solidFill>
            <a:schemeClr val="accent3">
              <a:lumMod val="85000"/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FontTx/>
              <a:buChar char="•"/>
            </a:pPr>
            <a:endParaRPr lang="en-GB" smtClean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8100" y="2393745"/>
            <a:ext cx="6168558" cy="4292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5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Input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0" r="81102" b="56979"/>
          <a:stretch/>
        </p:blipFill>
        <p:spPr>
          <a:xfrm>
            <a:off x="609600" y="4343400"/>
            <a:ext cx="1609544" cy="928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1" r="81102" b="71539"/>
          <a:stretch/>
        </p:blipFill>
        <p:spPr>
          <a:xfrm>
            <a:off x="609600" y="2438400"/>
            <a:ext cx="1609544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2" b="83757"/>
          <a:stretch/>
        </p:blipFill>
        <p:spPr>
          <a:xfrm>
            <a:off x="609600" y="914400"/>
            <a:ext cx="1609544" cy="12304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2200" y="1147446"/>
            <a:ext cx="5502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err="1" smtClean="0">
                <a:solidFill>
                  <a:srgbClr val="00B050"/>
                </a:solidFill>
                <a:cs typeface="Arial"/>
              </a:rPr>
              <a:t>Fastq</a:t>
            </a:r>
            <a:r>
              <a:rPr lang="en-GB" sz="2000" dirty="0" smtClean="0">
                <a:solidFill>
                  <a:srgbClr val="00B050"/>
                </a:solidFill>
                <a:cs typeface="Arial"/>
              </a:rPr>
              <a:t> files from SRA (418 RNA-seq samples)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Internal/personal files</a:t>
            </a:r>
            <a:endParaRPr lang="en-GB" sz="2000" dirty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2200" y="2514600"/>
            <a:ext cx="6159058" cy="176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00B050"/>
                </a:solidFill>
              </a:rPr>
              <a:t>IWGSC v 2.26 </a:t>
            </a:r>
            <a:r>
              <a:rPr lang="en-GB" sz="2000" dirty="0" smtClean="0">
                <a:solidFill>
                  <a:srgbClr val="00B050"/>
                </a:solidFill>
              </a:rPr>
              <a:t>transcriptome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/>
              <a:t>103,274 genes; </a:t>
            </a:r>
            <a:r>
              <a:rPr lang="en-GB" sz="1800" dirty="0" err="1" smtClean="0">
                <a:ea typeface="Calibri" panose="020F0502020204030204" pitchFamily="34" charset="0"/>
              </a:rPr>
              <a:t>Choulet</a:t>
            </a:r>
            <a:r>
              <a:rPr lang="en-GB" sz="1800" i="1" dirty="0" smtClean="0">
                <a:ea typeface="Calibri" panose="020F0502020204030204" pitchFamily="34" charset="0"/>
              </a:rPr>
              <a:t> et al.</a:t>
            </a:r>
            <a:r>
              <a:rPr lang="en-GB" sz="1800" dirty="0" smtClean="0">
                <a:ea typeface="Calibri" panose="020F0502020204030204" pitchFamily="34" charset="0"/>
              </a:rPr>
              <a:t>, 2014; IWGSC, 2014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rgbClr val="00B050"/>
                </a:solidFill>
              </a:rPr>
              <a:t>TGAC v 1.0 transcriptome (HC + LC)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ea typeface="Calibri" panose="020F0502020204030204" pitchFamily="34" charset="0"/>
              </a:rPr>
              <a:t>273,739 transcripts; Clavijo </a:t>
            </a:r>
            <a:r>
              <a:rPr lang="en-GB" sz="1800" i="1" dirty="0" smtClean="0">
                <a:ea typeface="Calibri" panose="020F0502020204030204" pitchFamily="34" charset="0"/>
              </a:rPr>
              <a:t>et al.</a:t>
            </a:r>
            <a:r>
              <a:rPr lang="en-GB" sz="1800" dirty="0" smtClean="0">
                <a:ea typeface="Calibri" panose="020F0502020204030204" pitchFamily="34" charset="0"/>
              </a:rPr>
              <a:t> 2016 </a:t>
            </a:r>
            <a:r>
              <a:rPr lang="en-GB" sz="1800" dirty="0" err="1" smtClean="0">
                <a:ea typeface="Calibri" panose="020F0502020204030204" pitchFamily="34" charset="0"/>
              </a:rPr>
              <a:t>bioRxiv</a:t>
            </a:r>
            <a:endParaRPr lang="en-GB" sz="1800" dirty="0" smtClean="0">
              <a:ea typeface="Calibri" panose="020F0502020204030204" pitchFamily="34" charset="0"/>
            </a:endParaRPr>
          </a:p>
          <a:p>
            <a:pPr lvl="4" fontAlgn="auto">
              <a:spcBef>
                <a:spcPct val="2000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14" name="Rectangle 13"/>
          <p:cNvSpPr/>
          <p:nvPr/>
        </p:nvSpPr>
        <p:spPr>
          <a:xfrm>
            <a:off x="2362200" y="4539753"/>
            <a:ext cx="5804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 smtClean="0"/>
              <a:t>Information to classify samples 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B050"/>
                </a:solidFill>
              </a:rPr>
              <a:t>    (tissue, developmental stage, stress, variety)</a:t>
            </a:r>
            <a:endParaRPr lang="en-GB" sz="1800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7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Input SRA reads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0456" y="5079999"/>
            <a:ext cx="7485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B050"/>
                </a:solidFill>
                <a:cs typeface="Arial"/>
              </a:rPr>
              <a:t>16 studies; 418 RNA-seq samples; 11 billion  reads; &gt;USD $200k </a:t>
            </a:r>
            <a:endParaRPr lang="en-GB" sz="2000" dirty="0">
              <a:solidFill>
                <a:srgbClr val="00B050"/>
              </a:solidFill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789" t="27728" r="3705" b="17113"/>
          <a:stretch/>
        </p:blipFill>
        <p:spPr>
          <a:xfrm>
            <a:off x="145143" y="953730"/>
            <a:ext cx="8911772" cy="3865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52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GB" sz="2800" b="1" dirty="0" smtClean="0">
                <a:solidFill>
                  <a:srgbClr val="00B050"/>
                </a:solidFill>
              </a:rPr>
              <a:t>Metadata: </a:t>
            </a:r>
            <a:r>
              <a:rPr lang="en-GB" dirty="0" smtClean="0">
                <a:solidFill>
                  <a:srgbClr val="00B050"/>
                </a:solidFill>
              </a:rPr>
              <a:t>tissue</a:t>
            </a:r>
            <a:r>
              <a:rPr lang="en-GB" dirty="0">
                <a:solidFill>
                  <a:srgbClr val="00B050"/>
                </a:solidFill>
              </a:rPr>
              <a:t>, developmental stage, stress, </a:t>
            </a:r>
            <a:r>
              <a:rPr lang="en-GB" dirty="0" smtClean="0">
                <a:solidFill>
                  <a:srgbClr val="00B050"/>
                </a:solidFill>
              </a:rPr>
              <a:t>variety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4789" t="27728" r="3705" b="17113"/>
          <a:stretch/>
        </p:blipFill>
        <p:spPr>
          <a:xfrm>
            <a:off x="145143" y="953730"/>
            <a:ext cx="8911772" cy="386501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61685" y="1719942"/>
            <a:ext cx="9329057" cy="246743"/>
          </a:xfrm>
          <a:prstGeom prst="roundRect">
            <a:avLst/>
          </a:prstGeom>
          <a:solidFill>
            <a:srgbClr val="C3D69B">
              <a:alpha val="27843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27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Metadata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048803"/>
            <a:ext cx="85235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Tissue:	Grain			</a:t>
            </a:r>
            <a:r>
              <a:rPr lang="en-GB" dirty="0" err="1" smtClean="0"/>
              <a:t>aleurone</a:t>
            </a:r>
            <a:r>
              <a:rPr lang="en-GB" dirty="0" smtClean="0"/>
              <a:t>, endosperm, </a:t>
            </a:r>
            <a:r>
              <a:rPr lang="en-GB" dirty="0" err="1" smtClean="0"/>
              <a:t>etc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Dev. Stage	Reproductive		10, 20, 30 </a:t>
            </a:r>
            <a:r>
              <a:rPr lang="en-GB" dirty="0" err="1" smtClean="0"/>
              <a:t>dpa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Stress		None			none</a:t>
            </a:r>
          </a:p>
          <a:p>
            <a:endParaRPr lang="en-GB" dirty="0"/>
          </a:p>
          <a:p>
            <a:r>
              <a:rPr lang="en-GB" dirty="0" smtClean="0"/>
              <a:t>Variety	CS			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286" y="171450"/>
            <a:ext cx="4914900" cy="772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735" b="3053"/>
          <a:stretch/>
        </p:blipFill>
        <p:spPr>
          <a:xfrm>
            <a:off x="1577808" y="1190171"/>
            <a:ext cx="5081364" cy="26368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99283" y="6508061"/>
            <a:ext cx="2521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  <a:ea typeface="Calibri" panose="020F0502020204030204" pitchFamily="34" charset="0"/>
              </a:rPr>
              <a:t>Pfeifer </a:t>
            </a:r>
            <a:r>
              <a:rPr lang="en-GB" sz="1600" i="1" dirty="0" smtClean="0">
                <a:latin typeface="Arial" panose="020B0604020202020204" pitchFamily="34" charset="0"/>
                <a:ea typeface="Calibri" panose="020F0502020204030204" pitchFamily="34" charset="0"/>
              </a:rPr>
              <a:t>et al </a:t>
            </a:r>
            <a:r>
              <a:rPr lang="en-GB" sz="1600" dirty="0" smtClean="0">
                <a:latin typeface="Arial" panose="020B0604020202020204" pitchFamily="34" charset="0"/>
                <a:ea typeface="Calibri" panose="020F0502020204030204" pitchFamily="34" charset="0"/>
              </a:rPr>
              <a:t>2014 Science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2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Tissue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87330"/>
              </p:ext>
            </p:extLst>
          </p:nvPr>
        </p:nvGraphicFramePr>
        <p:xfrm>
          <a:off x="170543" y="891841"/>
          <a:ext cx="2572657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57"/>
                <a:gridCol w="1422400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tissue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dirty="0" smtClean="0">
                          <a:latin typeface="+mj-lt"/>
                        </a:rPr>
                        <a:t>grain</a:t>
                      </a:r>
                      <a:endParaRPr lang="en-GB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Endosperm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Transfer cells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shoots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Flag leaf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2</a:t>
                      </a:r>
                      <a:r>
                        <a:rPr lang="en-GB" baseline="30000" dirty="0" smtClean="0"/>
                        <a:t>nd</a:t>
                      </a:r>
                      <a:r>
                        <a:rPr lang="en-GB" dirty="0" smtClean="0"/>
                        <a:t> leaf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spike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Spikelets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Stamen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roots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roots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32906"/>
              </p:ext>
            </p:extLst>
          </p:nvPr>
        </p:nvGraphicFramePr>
        <p:xfrm>
          <a:off x="2906484" y="870069"/>
          <a:ext cx="2826659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0"/>
                <a:gridCol w="1349829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Dev stage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dirty="0" smtClean="0">
                          <a:latin typeface="+mj-lt"/>
                        </a:rPr>
                        <a:t>seedling</a:t>
                      </a:r>
                      <a:endParaRPr lang="en-GB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 days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14 days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Vegetative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3</a:t>
                      </a:r>
                      <a:r>
                        <a:rPr lang="en-GB" baseline="30000" dirty="0" smtClean="0"/>
                        <a:t> </a:t>
                      </a:r>
                      <a:r>
                        <a:rPr lang="en-GB" dirty="0" smtClean="0"/>
                        <a:t>leaf stage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5 leaf</a:t>
                      </a:r>
                      <a:r>
                        <a:rPr lang="en-GB" baseline="0" dirty="0" smtClean="0"/>
                        <a:t> stage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Reproductive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Anthesis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5 </a:t>
                      </a:r>
                      <a:r>
                        <a:rPr lang="en-GB" dirty="0" err="1" smtClean="0"/>
                        <a:t>dpa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10 </a:t>
                      </a:r>
                      <a:r>
                        <a:rPr lang="en-GB" dirty="0" err="1" smtClean="0"/>
                        <a:t>dpa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066037"/>
              </p:ext>
            </p:extLst>
          </p:nvPr>
        </p:nvGraphicFramePr>
        <p:xfrm>
          <a:off x="5892800" y="877326"/>
          <a:ext cx="3193140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612"/>
                <a:gridCol w="1968528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Stress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dirty="0" smtClean="0">
                          <a:latin typeface="+mj-lt"/>
                        </a:rPr>
                        <a:t>none</a:t>
                      </a:r>
                      <a:endParaRPr lang="en-GB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None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Septoria</a:t>
                      </a:r>
                      <a:r>
                        <a:rPr lang="en-GB" dirty="0" smtClean="0"/>
                        <a:t> 4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Septoria</a:t>
                      </a:r>
                      <a:r>
                        <a:rPr lang="en-GB" dirty="0" smtClean="0"/>
                        <a:t> 10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Mildew 24 h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Yellow</a:t>
                      </a:r>
                      <a:r>
                        <a:rPr lang="en-GB" baseline="0" dirty="0" smtClean="0"/>
                        <a:t> rust 3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Abiotic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Heat (1 h)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Drought (6h)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P starvation </a:t>
                      </a:r>
                      <a:r>
                        <a:rPr lang="en-GB" baseline="0" dirty="0" smtClean="0"/>
                        <a:t>(10 d)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950027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Dev. stage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72200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Stress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2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35274"/>
              </p:ext>
            </p:extLst>
          </p:nvPr>
        </p:nvGraphicFramePr>
        <p:xfrm>
          <a:off x="170543" y="920869"/>
          <a:ext cx="2572657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57"/>
                <a:gridCol w="1422400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tissue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grain</a:t>
                      </a:r>
                      <a:endParaRPr lang="en-GB" sz="18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Endosperm</a:t>
                      </a:r>
                      <a:endParaRPr lang="en-GB" sz="18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Transfer cells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shoots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Flag leaf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2</a:t>
                      </a:r>
                      <a:r>
                        <a:rPr lang="en-GB" baseline="30000" dirty="0" smtClean="0"/>
                        <a:t>nd</a:t>
                      </a:r>
                      <a:r>
                        <a:rPr lang="en-GB" dirty="0" smtClean="0"/>
                        <a:t> leaf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spike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Spikelets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Stamen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roots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roots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234024"/>
              </p:ext>
            </p:extLst>
          </p:nvPr>
        </p:nvGraphicFramePr>
        <p:xfrm>
          <a:off x="2906484" y="899097"/>
          <a:ext cx="2826659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0"/>
                <a:gridCol w="1349829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Dev stage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dirty="0" smtClean="0">
                          <a:latin typeface="+mj-lt"/>
                        </a:rPr>
                        <a:t>seedling</a:t>
                      </a:r>
                      <a:endParaRPr lang="en-GB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 </a:t>
                      </a:r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days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14 days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Vegetative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3</a:t>
                      </a:r>
                      <a:r>
                        <a:rPr lang="en-GB" baseline="30000" dirty="0" smtClean="0"/>
                        <a:t> </a:t>
                      </a:r>
                      <a:r>
                        <a:rPr lang="en-GB" dirty="0" smtClean="0"/>
                        <a:t>leaf stage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5 leaf</a:t>
                      </a:r>
                      <a:r>
                        <a:rPr lang="en-GB" baseline="0" dirty="0" smtClean="0"/>
                        <a:t> stage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Reproductive</a:t>
                      </a:r>
                      <a:endParaRPr lang="en-GB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Anthesis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5 </a:t>
                      </a:r>
                      <a:r>
                        <a:rPr lang="en-GB" dirty="0" err="1" smtClean="0"/>
                        <a:t>dpa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10 </a:t>
                      </a:r>
                      <a:r>
                        <a:rPr lang="en-GB" b="1" dirty="0" err="1" smtClean="0">
                          <a:solidFill>
                            <a:srgbClr val="00B050"/>
                          </a:solidFill>
                        </a:rPr>
                        <a:t>dpa</a:t>
                      </a:r>
                      <a:endParaRPr lang="en-GB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89069"/>
              </p:ext>
            </p:extLst>
          </p:nvPr>
        </p:nvGraphicFramePr>
        <p:xfrm>
          <a:off x="5892800" y="906354"/>
          <a:ext cx="3193140" cy="41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612"/>
                <a:gridCol w="1968528"/>
              </a:tblGrid>
              <a:tr h="454359">
                <a:tc>
                  <a:txBody>
                    <a:bodyPr/>
                    <a:lstStyle/>
                    <a:p>
                      <a:r>
                        <a:rPr lang="en-GB" dirty="0" smtClean="0"/>
                        <a:t>High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Stress</a:t>
                      </a:r>
                      <a:endParaRPr lang="en-GB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None</a:t>
                      </a:r>
                      <a:endParaRPr lang="en-GB" sz="18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None</a:t>
                      </a:r>
                      <a:endParaRPr lang="en-GB" sz="18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Septoria</a:t>
                      </a:r>
                      <a:r>
                        <a:rPr lang="en-GB" dirty="0" smtClean="0"/>
                        <a:t> 4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 smtClean="0"/>
                        <a:t>Septoria</a:t>
                      </a:r>
                      <a:r>
                        <a:rPr lang="en-GB" dirty="0" smtClean="0"/>
                        <a:t> 10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Mildew 24 h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Yellow</a:t>
                      </a:r>
                      <a:r>
                        <a:rPr lang="en-GB" baseline="0" dirty="0" smtClean="0"/>
                        <a:t> rust 3 dpi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Abiotic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Heat (1 h)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Drought (6h)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P starvation </a:t>
                      </a:r>
                      <a:r>
                        <a:rPr lang="en-GB" baseline="0" dirty="0" smtClean="0"/>
                        <a:t>(10 d)</a:t>
                      </a:r>
                      <a:endParaRPr lang="en-GB" dirty="0"/>
                    </a:p>
                  </a:txBody>
                  <a:tcPr/>
                </a:tc>
              </a:tr>
              <a:tr h="326338">
                <a:tc>
                  <a:txBody>
                    <a:bodyPr/>
                    <a:lstStyle/>
                    <a:p>
                      <a:pPr algn="l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735" b="3053"/>
          <a:stretch/>
        </p:blipFill>
        <p:spPr>
          <a:xfrm>
            <a:off x="2597375" y="5028400"/>
            <a:ext cx="3498625" cy="181553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8600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Tissue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50027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Dev. stage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72200" y="163739"/>
            <a:ext cx="2471057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00B050"/>
                </a:solidFill>
              </a:rPr>
              <a:t>Stress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8600" y="15240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dirty="0" smtClean="0">
                <a:solidFill>
                  <a:srgbClr val="AC0000"/>
                </a:solidFill>
              </a:rPr>
              <a:t>kallisto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43000"/>
            <a:ext cx="7697790" cy="4038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69596" y="410651"/>
            <a:ext cx="3674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ea typeface="Calibri" panose="020F0502020204030204" pitchFamily="34" charset="0"/>
              </a:rPr>
              <a:t>Bray </a:t>
            </a:r>
            <a:r>
              <a:rPr lang="en-GB" sz="2000" i="1" dirty="0" smtClean="0">
                <a:latin typeface="Arial" panose="020B0604020202020204" pitchFamily="34" charset="0"/>
                <a:ea typeface="Calibri" panose="020F0502020204030204" pitchFamily="34" charset="0"/>
              </a:rPr>
              <a:t>et al </a:t>
            </a:r>
            <a:r>
              <a:rPr lang="en-GB" sz="2000" dirty="0" smtClean="0">
                <a:latin typeface="Arial" panose="020B0604020202020204" pitchFamily="34" charset="0"/>
                <a:ea typeface="Calibri" panose="020F0502020204030204" pitchFamily="34" charset="0"/>
              </a:rPr>
              <a:t>2016 Nature Biotech</a:t>
            </a: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9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48854</TotalTime>
  <Words>504</Words>
  <Application>Microsoft Office PowerPoint</Application>
  <PresentationFormat>On-screen Show (4:3)</PresentationFormat>
  <Paragraphs>198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Default Design</vt:lpstr>
      <vt:lpstr>3_Office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Plant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cuauy</dc:creator>
  <cp:lastModifiedBy>Cristobal Uauy (JIC)</cp:lastModifiedBy>
  <cp:revision>1559</cp:revision>
  <dcterms:created xsi:type="dcterms:W3CDTF">2008-04-12T16:57:50Z</dcterms:created>
  <dcterms:modified xsi:type="dcterms:W3CDTF">2016-12-05T19:44:19Z</dcterms:modified>
</cp:coreProperties>
</file>